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567" r:id="rId2"/>
    <p:sldId id="589" r:id="rId3"/>
    <p:sldId id="590" r:id="rId4"/>
    <p:sldId id="635" r:id="rId5"/>
    <p:sldId id="636" r:id="rId6"/>
    <p:sldId id="591" r:id="rId7"/>
    <p:sldId id="614" r:id="rId8"/>
    <p:sldId id="613" r:id="rId9"/>
    <p:sldId id="617" r:id="rId10"/>
    <p:sldId id="633" r:id="rId11"/>
    <p:sldId id="634" r:id="rId12"/>
    <p:sldId id="261" r:id="rId13"/>
    <p:sldId id="262" r:id="rId14"/>
    <p:sldId id="615" r:id="rId15"/>
    <p:sldId id="616" r:id="rId16"/>
    <p:sldId id="619" r:id="rId17"/>
    <p:sldId id="620" r:id="rId18"/>
    <p:sldId id="623" r:id="rId19"/>
    <p:sldId id="624" r:id="rId20"/>
    <p:sldId id="621" r:id="rId21"/>
    <p:sldId id="625" r:id="rId22"/>
    <p:sldId id="626" r:id="rId23"/>
    <p:sldId id="275" r:id="rId24"/>
    <p:sldId id="276" r:id="rId25"/>
    <p:sldId id="627" r:id="rId26"/>
    <p:sldId id="278" r:id="rId27"/>
    <p:sldId id="279" r:id="rId28"/>
    <p:sldId id="280" r:id="rId29"/>
    <p:sldId id="281" r:id="rId30"/>
    <p:sldId id="631" r:id="rId31"/>
    <p:sldId id="282" r:id="rId32"/>
    <p:sldId id="284" r:id="rId33"/>
    <p:sldId id="285" r:id="rId34"/>
    <p:sldId id="286" r:id="rId35"/>
    <p:sldId id="287" r:id="rId36"/>
    <p:sldId id="288" r:id="rId37"/>
    <p:sldId id="290" r:id="rId38"/>
    <p:sldId id="604" r:id="rId39"/>
    <p:sldId id="605" r:id="rId40"/>
    <p:sldId id="606" r:id="rId41"/>
    <p:sldId id="607" r:id="rId42"/>
    <p:sldId id="609" r:id="rId43"/>
    <p:sldId id="628" r:id="rId44"/>
    <p:sldId id="632" r:id="rId45"/>
    <p:sldId id="325" r:id="rId46"/>
    <p:sldId id="629" r:id="rId47"/>
    <p:sldId id="333" r:id="rId48"/>
    <p:sldId id="334" r:id="rId49"/>
    <p:sldId id="637" r:id="rId50"/>
    <p:sldId id="638" r:id="rId51"/>
    <p:sldId id="639" r:id="rId52"/>
    <p:sldId id="336" r:id="rId53"/>
    <p:sldId id="337" r:id="rId54"/>
    <p:sldId id="339" r:id="rId55"/>
    <p:sldId id="630" r:id="rId56"/>
    <p:sldId id="340" r:id="rId57"/>
    <p:sldId id="341" r:id="rId58"/>
    <p:sldId id="342"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212121"/>
    <a:srgbClr val="D5FC79"/>
    <a:srgbClr val="6E43CE"/>
    <a:srgbClr val="FFFFFF"/>
    <a:srgbClr val="0096FF"/>
    <a:srgbClr val="9E843B"/>
    <a:srgbClr val="DDB852"/>
    <a:srgbClr val="4F81BD"/>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7"/>
    <p:restoredTop sz="82948" autoAdjust="0"/>
  </p:normalViewPr>
  <p:slideViewPr>
    <p:cSldViewPr snapToGrid="0" snapToObjects="1">
      <p:cViewPr>
        <p:scale>
          <a:sx n="90" d="100"/>
          <a:sy n="90" d="100"/>
        </p:scale>
        <p:origin x="105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1/5/21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38</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45</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1/5/21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1/5/21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1/5/21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1/5/21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a:t>
            </a:r>
            <a:r>
              <a:rPr lang="en-US" dirty="0" err="1"/>
              <a:t>Sabiha</a:t>
            </a:r>
            <a:r>
              <a:rPr lang="en-US" dirty="0"/>
              <a:t> Rustam</a:t>
            </a:r>
          </a:p>
        </p:txBody>
      </p:sp>
      <p:sp>
        <p:nvSpPr>
          <p:cNvPr id="3" name="Content Placeholder 2">
            <a:extLst>
              <a:ext uri="{FF2B5EF4-FFF2-40B4-BE49-F238E27FC236}">
                <a16:creationId xmlns:a16="http://schemas.microsoft.com/office/drawing/2014/main" id="{B725BA9E-376C-694A-9AC4-7D7C069C9065}"/>
              </a:ext>
            </a:extLst>
          </p:cNvPr>
          <p:cNvSpPr>
            <a:spLocks noGrp="1"/>
          </p:cNvSpPr>
          <p:nvPr>
            <p:ph idx="1"/>
          </p:nvPr>
        </p:nvSpPr>
        <p:spPr>
          <a:xfrm>
            <a:off x="5257800" y="1664303"/>
            <a:ext cx="3429000" cy="5057172"/>
          </a:xfrm>
        </p:spPr>
        <p:txBody>
          <a:bodyPr/>
          <a:lstStyle/>
          <a:p>
            <a:endParaRPr lang="en-US"/>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sabiha3@uw.edu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5237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second year Masters student in </a:t>
            </a:r>
            <a:r>
              <a:rPr lang="en-US" dirty="0" err="1"/>
              <a:t>Pfaendtner</a:t>
            </a:r>
            <a:r>
              <a:rPr lang="en-US" dirty="0"/>
              <a:t> Research Group. I use neural networks for my research to study simulations. Excited to be a part of DIRECT again!</a:t>
            </a:r>
            <a:br>
              <a:rPr lang="en-US" dirty="0"/>
            </a:br>
            <a:r>
              <a:rPr lang="en-US" dirty="0"/>
              <a:t>Data Science rocks!!</a:t>
            </a:r>
          </a:p>
          <a:p>
            <a:r>
              <a:rPr lang="en-US" dirty="0"/>
              <a:t>Grader for our courses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6">
                    <a:lumMod val="75000"/>
                  </a:schemeClr>
                </a:solidFill>
              </a:rPr>
              <a:t>computationally demanding: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 </a:t>
            </a:r>
            <a:r>
              <a:rPr sz="2200" spc="-10" dirty="0">
                <a:latin typeface="Lato" panose="020F0502020204030203" pitchFamily="34" charset="0"/>
                <a:ea typeface="Lato" panose="020F0502020204030203" pitchFamily="34" charset="0"/>
                <a:cs typeface="Lato" panose="020F0502020204030203" pitchFamily="34" charset="0"/>
              </a:rPr>
              <a:t>o</a:t>
            </a:r>
            <a:r>
              <a:rPr sz="2200" b="1" spc="-10" dirty="0">
                <a:latin typeface="Lato" panose="020F0502020204030203" pitchFamily="34" charset="0"/>
                <a:ea typeface="Lato" panose="020F0502020204030203" pitchFamily="34" charset="0"/>
                <a:cs typeface="Lato" panose="020F0502020204030203" pitchFamily="34" charset="0"/>
              </a:rPr>
              <a:t>verfitting</a:t>
            </a:r>
            <a:r>
              <a:rPr sz="2200" spc="-1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00"/>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Zoom / </a:t>
            </a:r>
            <a:r>
              <a:rPr lang="en-US" dirty="0" err="1"/>
              <a:t>Panopto</a:t>
            </a:r>
            <a:r>
              <a:rPr lang="en-US" dirty="0"/>
              <a:t>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the speaker’s screen and audio, only audio questions from the audience will be in the final recording</a:t>
            </a:r>
          </a:p>
          <a:p>
            <a:r>
              <a:rPr lang="en-US" dirty="0"/>
              <a:t>Your names / chats and videos are not recorded – even when your videos are turned on!</a:t>
            </a:r>
          </a:p>
          <a:p>
            <a:r>
              <a:rPr lang="en-US" dirty="0"/>
              <a:t>We encourage you to turn on your videos </a:t>
            </a:r>
            <a:r>
              <a:rPr lang="en-US" dirty="0">
                <a:sym typeface="Wingdings" pitchFamily="2" charset="2"/>
              </a:rPr>
              <a:t> - we love seeing you and it helps us teach better!</a:t>
            </a:r>
          </a:p>
          <a:p>
            <a:r>
              <a:rPr lang="en-US" dirty="0">
                <a:sym typeface="Wingdings" pitchFamily="2" charset="2"/>
              </a:rPr>
              <a:t>To ask questions during the lectures use the raise hand icon or write it in the chat</a:t>
            </a:r>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spTree>
    <p:extLst>
      <p:ext uri="{BB962C8B-B14F-4D97-AF65-F5344CB8AC3E}">
        <p14:creationId xmlns:p14="http://schemas.microsoft.com/office/powerpoint/2010/main" val="40832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01263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3200" spc="-20" dirty="0">
                <a:latin typeface="Lato" panose="020F0502020204030203" pitchFamily="34" charset="0"/>
                <a:ea typeface="Lato" panose="020F0502020204030203" pitchFamily="34" charset="0"/>
                <a:cs typeface="Lato" panose="020F0502020204030203" pitchFamily="34" charset="0"/>
              </a:rPr>
              <a:t>Data </a:t>
            </a:r>
            <a:r>
              <a:rPr sz="3200" spc="-5" dirty="0">
                <a:latin typeface="Lato" panose="020F0502020204030203" pitchFamily="34" charset="0"/>
                <a:ea typeface="Lato" panose="020F0502020204030203" pitchFamily="34" charset="0"/>
                <a:cs typeface="Lato" panose="020F0502020204030203" pitchFamily="34" charset="0"/>
              </a:rPr>
              <a:t>Science</a:t>
            </a:r>
            <a:r>
              <a:rPr sz="3200" spc="5"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Option</a:t>
            </a:r>
            <a:endParaRPr sz="3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800" spc="-20" dirty="0">
                <a:latin typeface="Lato" panose="020F0502020204030203" pitchFamily="34" charset="0"/>
                <a:ea typeface="Lato" panose="020F0502020204030203" pitchFamily="34" charset="0"/>
                <a:cs typeface="Lato" panose="020F0502020204030203" pitchFamily="34" charset="0"/>
              </a:rPr>
              <a:t>Data </a:t>
            </a:r>
            <a:r>
              <a:rPr sz="2800" spc="-15" dirty="0">
                <a:latin typeface="Lato" panose="020F0502020204030203" pitchFamily="34" charset="0"/>
                <a:ea typeface="Lato" panose="020F0502020204030203" pitchFamily="34" charset="0"/>
                <a:cs typeface="Lato" panose="020F0502020204030203" pitchFamily="34" charset="0"/>
              </a:rPr>
              <a:t>Intensive Research </a:t>
            </a:r>
            <a:r>
              <a:rPr sz="2800" spc="-5" dirty="0">
                <a:latin typeface="Lato" panose="020F0502020204030203" pitchFamily="34" charset="0"/>
                <a:ea typeface="Lato" panose="020F0502020204030203" pitchFamily="34" charset="0"/>
                <a:cs typeface="Lato" panose="020F0502020204030203" pitchFamily="34" charset="0"/>
              </a:rPr>
              <a:t>Enabling </a:t>
            </a:r>
            <a:r>
              <a:rPr sz="2800" spc="-10" dirty="0">
                <a:latin typeface="Lato" panose="020F0502020204030203" pitchFamily="34" charset="0"/>
                <a:ea typeface="Lato" panose="020F0502020204030203" pitchFamily="34" charset="0"/>
                <a:cs typeface="Lato" panose="020F0502020204030203" pitchFamily="34" charset="0"/>
              </a:rPr>
              <a:t>Clean </a:t>
            </a:r>
            <a:r>
              <a:rPr sz="2800" spc="-65" dirty="0">
                <a:latin typeface="Lato" panose="020F0502020204030203" pitchFamily="34" charset="0"/>
                <a:ea typeface="Lato" panose="020F0502020204030203" pitchFamily="34" charset="0"/>
                <a:cs typeface="Lato" panose="020F0502020204030203" pitchFamily="34" charset="0"/>
              </a:rPr>
              <a:t>Tech</a:t>
            </a:r>
            <a:r>
              <a:rPr sz="2800" spc="100"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(DIRECT)</a:t>
            </a:r>
            <a:endParaRPr sz="28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60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484"/>
              </a:spcBef>
              <a:buFont typeface="Arial"/>
              <a:buChar char="–"/>
              <a:tabLst>
                <a:tab pos="1612900" algn="l"/>
              </a:tabLst>
            </a:pPr>
            <a:r>
              <a:rPr sz="2000" spc="-15" dirty="0">
                <a:latin typeface="Lato" panose="020F0502020204030203" pitchFamily="34" charset="0"/>
                <a:ea typeface="Lato" panose="020F0502020204030203" pitchFamily="34" charset="0"/>
                <a:cs typeface="Lato" panose="020F0502020204030203" pitchFamily="34" charset="0"/>
              </a:rPr>
              <a:t>Data </a:t>
            </a:r>
            <a:r>
              <a:rPr sz="2000" spc="-5" dirty="0">
                <a:latin typeface="Lato" panose="020F0502020204030203" pitchFamily="34" charset="0"/>
                <a:ea typeface="Lato" panose="020F0502020204030203" pitchFamily="34" charset="0"/>
                <a:cs typeface="Lato" panose="020F0502020204030203" pitchFamily="34" charset="0"/>
              </a:rPr>
              <a:t>Science Methods </a:t>
            </a:r>
            <a:r>
              <a:rPr sz="2000" spc="-15" dirty="0">
                <a:latin typeface="Lato" panose="020F0502020204030203" pitchFamily="34" charset="0"/>
                <a:ea typeface="Lato" panose="020F0502020204030203" pitchFamily="34" charset="0"/>
                <a:cs typeface="Lato" panose="020F0502020204030203" pitchFamily="34" charset="0"/>
              </a:rPr>
              <a:t>for </a:t>
            </a:r>
            <a:r>
              <a:rPr sz="2000" spc="-5" dirty="0">
                <a:latin typeface="Lato" panose="020F0502020204030203" pitchFamily="34" charset="0"/>
                <a:ea typeface="Lato" panose="020F0502020204030203" pitchFamily="34" charset="0"/>
                <a:cs typeface="Lato" panose="020F0502020204030203" pitchFamily="34" charset="0"/>
              </a:rPr>
              <a:t>Clean </a:t>
            </a:r>
            <a:r>
              <a:rPr sz="2000" spc="-10" dirty="0">
                <a:latin typeface="Lato" panose="020F0502020204030203" pitchFamily="34" charset="0"/>
                <a:ea typeface="Lato" panose="020F0502020204030203" pitchFamily="34" charset="0"/>
                <a:cs typeface="Lato" panose="020F0502020204030203" pitchFamily="34" charset="0"/>
              </a:rPr>
              <a:t>Energy</a:t>
            </a:r>
            <a:r>
              <a:rPr sz="2000" spc="25" dirty="0">
                <a:latin typeface="Lato" panose="020F0502020204030203" pitchFamily="34" charset="0"/>
                <a:ea typeface="Lato" panose="020F0502020204030203" pitchFamily="34" charset="0"/>
                <a:cs typeface="Lato" panose="020F0502020204030203" pitchFamily="34" charset="0"/>
              </a:rPr>
              <a:t> </a:t>
            </a:r>
            <a:r>
              <a:rPr sz="2000" spc="-10" dirty="0">
                <a:latin typeface="Lato" panose="020F0502020204030203" pitchFamily="34" charset="0"/>
                <a:ea typeface="Lato" panose="020F0502020204030203" pitchFamily="34" charset="0"/>
                <a:cs typeface="Lato" panose="020F0502020204030203" pitchFamily="34" charset="0"/>
              </a:rPr>
              <a:t>Research</a:t>
            </a:r>
            <a:endParaRPr sz="20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70"/>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484"/>
              </a:spcBef>
              <a:buFont typeface="Arial"/>
              <a:buChar char="–"/>
              <a:tabLst>
                <a:tab pos="1612900" algn="l"/>
              </a:tabLst>
            </a:pPr>
            <a:r>
              <a:rPr sz="2000" spc="-10" dirty="0">
                <a:latin typeface="Lato" panose="020F0502020204030203" pitchFamily="34" charset="0"/>
                <a:ea typeface="Lato" panose="020F0502020204030203" pitchFamily="34" charset="0"/>
                <a:cs typeface="Lato" panose="020F0502020204030203" pitchFamily="34" charset="0"/>
              </a:rPr>
              <a:t>Software </a:t>
            </a:r>
            <a:r>
              <a:rPr sz="2000" spc="-5" dirty="0">
                <a:latin typeface="Lato" panose="020F0502020204030203" pitchFamily="34" charset="0"/>
                <a:ea typeface="Lato" panose="020F0502020204030203" pitchFamily="34" charset="0"/>
                <a:cs typeface="Lato" panose="020F0502020204030203" pitchFamily="34" charset="0"/>
              </a:rPr>
              <a:t>Engineering </a:t>
            </a:r>
            <a:r>
              <a:rPr sz="2000" spc="-15" dirty="0">
                <a:latin typeface="Lato" panose="020F0502020204030203" pitchFamily="34" charset="0"/>
                <a:ea typeface="Lato" panose="020F0502020204030203" pitchFamily="34" charset="0"/>
                <a:cs typeface="Lato" panose="020F0502020204030203" pitchFamily="34" charset="0"/>
              </a:rPr>
              <a:t>for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Data</a:t>
            </a:r>
            <a:r>
              <a:rPr sz="2000" spc="25"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Scientists</a:t>
            </a:r>
            <a:endParaRPr sz="20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6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endParaRPr sz="2400" dirty="0">
              <a:latin typeface="Lato" panose="020F0502020204030203" pitchFamily="34" charset="0"/>
              <a:ea typeface="Lato" panose="020F0502020204030203" pitchFamily="34" charset="0"/>
              <a:cs typeface="Lato" panose="020F0502020204030203" pitchFamily="34" charset="0"/>
            </a:endParaRPr>
          </a:p>
          <a:p>
            <a:pPr marL="1612900" lvl="3" indent="-228600">
              <a:lnSpc>
                <a:spcPct val="100000"/>
              </a:lnSpc>
              <a:spcBef>
                <a:spcPts val="520"/>
              </a:spcBef>
              <a:buFont typeface="Arial"/>
              <a:buChar char="–"/>
              <a:tabLst>
                <a:tab pos="1612900" algn="l"/>
              </a:tabLst>
            </a:pPr>
            <a:r>
              <a:rPr sz="2000" spc="-10" dirty="0">
                <a:latin typeface="Lato" panose="020F0502020204030203" pitchFamily="34" charset="0"/>
                <a:ea typeface="Lato" panose="020F0502020204030203" pitchFamily="34" charset="0"/>
                <a:cs typeface="Lato" panose="020F0502020204030203" pitchFamily="34" charset="0"/>
              </a:rPr>
              <a:t>Capstone Project </a:t>
            </a:r>
            <a:r>
              <a:rPr sz="2000" dirty="0">
                <a:latin typeface="Lato" panose="020F0502020204030203" pitchFamily="34" charset="0"/>
                <a:ea typeface="Lato" panose="020F0502020204030203" pitchFamily="34" charset="0"/>
                <a:cs typeface="Lato" panose="020F0502020204030203" pitchFamily="34" charset="0"/>
              </a:rPr>
              <a:t>in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Data</a:t>
            </a:r>
            <a:r>
              <a:rPr sz="2000" spc="15"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Science</a:t>
            </a:r>
            <a:endParaRPr sz="20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789499"/>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3200" spc="-20" dirty="0">
                <a:latin typeface="Lato" panose="020F0502020204030203" pitchFamily="34" charset="0"/>
                <a:ea typeface="Lato" panose="020F0502020204030203" pitchFamily="34" charset="0"/>
                <a:cs typeface="Lato" panose="020F0502020204030203" pitchFamily="34" charset="0"/>
              </a:rPr>
              <a:t>Data </a:t>
            </a:r>
            <a:r>
              <a:rPr sz="3200" spc="-10" dirty="0">
                <a:latin typeface="Lato" panose="020F0502020204030203" pitchFamily="34" charset="0"/>
                <a:ea typeface="Lato" panose="020F0502020204030203" pitchFamily="34" charset="0"/>
                <a:cs typeface="Lato" panose="020F0502020204030203" pitchFamily="34" charset="0"/>
              </a:rPr>
              <a:t>Scientist Office</a:t>
            </a:r>
            <a:r>
              <a:rPr sz="3200" spc="15" dirty="0">
                <a:latin typeface="Lato" panose="020F0502020204030203" pitchFamily="34" charset="0"/>
                <a:ea typeface="Lato" panose="020F0502020204030203" pitchFamily="34" charset="0"/>
                <a:cs typeface="Lato" panose="020F0502020204030203" pitchFamily="34" charset="0"/>
              </a:rPr>
              <a:t> </a:t>
            </a:r>
            <a:r>
              <a:rPr sz="3200" spc="-15" dirty="0">
                <a:latin typeface="Lato" panose="020F0502020204030203" pitchFamily="34" charset="0"/>
                <a:ea typeface="Lato" panose="020F0502020204030203" pitchFamily="34" charset="0"/>
                <a:cs typeface="Lato" panose="020F0502020204030203" pitchFamily="34" charset="0"/>
              </a:rPr>
              <a:t>Hours</a:t>
            </a:r>
            <a:endParaRPr sz="3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800" spc="-10" dirty="0">
                <a:latin typeface="Lato" panose="020F0502020204030203" pitchFamily="34" charset="0"/>
                <a:ea typeface="Lato" panose="020F0502020204030203" pitchFamily="34" charset="0"/>
                <a:cs typeface="Lato" panose="020F0502020204030203" pitchFamily="34" charset="0"/>
              </a:rPr>
              <a:t>Get </a:t>
            </a:r>
            <a:r>
              <a:rPr sz="2800" spc="-5" dirty="0">
                <a:latin typeface="Lato" panose="020F0502020204030203" pitchFamily="34" charset="0"/>
                <a:ea typeface="Lato" panose="020F0502020204030203" pitchFamily="34" charset="0"/>
                <a:cs typeface="Lato" panose="020F0502020204030203" pitchFamily="34" charset="0"/>
              </a:rPr>
              <a:t>help with </a:t>
            </a:r>
            <a:r>
              <a:rPr sz="2800" spc="-15" dirty="0">
                <a:latin typeface="Lato" panose="020F0502020204030203" pitchFamily="34" charset="0"/>
                <a:ea typeface="Lato" panose="020F0502020204030203" pitchFamily="34" charset="0"/>
                <a:cs typeface="Lato" panose="020F0502020204030203" pitchFamily="34" charset="0"/>
              </a:rPr>
              <a:t>your </a:t>
            </a:r>
            <a:r>
              <a:rPr sz="2800" spc="-20"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science</a:t>
            </a:r>
            <a:r>
              <a:rPr sz="2800" spc="25"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questions</a:t>
            </a:r>
            <a:endParaRPr sz="28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163173"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13492"/>
            <a:ext cx="6250898" cy="597599"/>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a:t>Combining </a:t>
            </a:r>
            <a:r>
              <a:rPr lang="en-US" sz="2400" dirty="0"/>
              <a:t>(a)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20124</TotalTime>
  <Words>3970</Words>
  <Application>Microsoft Macintosh PowerPoint</Application>
  <PresentationFormat>On-screen Show (4:3)</PresentationFormat>
  <Paragraphs>701</Paragraphs>
  <Slides>58</Slides>
  <Notes>8</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Times New Roman</vt:lpstr>
      <vt:lpstr>Office Theme</vt:lpstr>
      <vt:lpstr>Data Science Methods for  Clean Energy Research (DSMCER) &amp; Software Engineering for (SEMDS) Molecular Data Scientists</vt:lpstr>
      <vt:lpstr>What is this class about?</vt:lpstr>
      <vt:lpstr>Course website &amp; setup</vt:lpstr>
      <vt:lpstr>Zoom / Panopto recordings</vt:lpstr>
      <vt:lpstr>Code of Conduct</vt:lpstr>
      <vt:lpstr>About Stéphanie Valleau</vt:lpstr>
      <vt:lpstr>Data science + Kinetics</vt:lpstr>
      <vt:lpstr>About Dave Beck</vt:lpstr>
      <vt:lpstr>Molecular Data Science</vt:lpstr>
      <vt:lpstr>About Sabiha Rustam</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What is data science?</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Stephanie Valleau</cp:lastModifiedBy>
  <cp:revision>703</cp:revision>
  <cp:lastPrinted>2018-01-04T18:38:40Z</cp:lastPrinted>
  <dcterms:created xsi:type="dcterms:W3CDTF">2015-01-21T04:58:27Z</dcterms:created>
  <dcterms:modified xsi:type="dcterms:W3CDTF">2021-01-05T17:34:14Z</dcterms:modified>
</cp:coreProperties>
</file>